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9" r:id="rId3"/>
    <p:sldId id="262" r:id="rId4"/>
    <p:sldId id="267" r:id="rId5"/>
    <p:sldId id="270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22" autoAdjust="0"/>
  </p:normalViewPr>
  <p:slideViewPr>
    <p:cSldViewPr snapToGrid="0">
      <p:cViewPr>
        <p:scale>
          <a:sx n="75" d="100"/>
          <a:sy n="75" d="100"/>
        </p:scale>
        <p:origin x="890" y="2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2C320-FDB3-4983-A14E-684B289BE578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BFA59-3F2F-4B78-B48E-199564C8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6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5-6 классы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BFA59-3F2F-4B78-B48E-199564C8515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9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5-6 классы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BFA59-3F2F-4B78-B48E-199564C8515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628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7-8 классы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BFA59-3F2F-4B78-B48E-199564C8515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542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7-8 классы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BFA59-3F2F-4B78-B48E-199564C8515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212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10-11 классы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BFA59-3F2F-4B78-B48E-199564C8515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370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10-11 классы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BFA59-3F2F-4B78-B48E-199564C8515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2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74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77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45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69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32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52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03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43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6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5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28F8-A5AB-40E0-9222-2D2CA49DAABF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0DD59-B465-458B-BAB9-0C996B0539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86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45245" y="130235"/>
            <a:ext cx="11471120" cy="6619572"/>
            <a:chOff x="331885" y="140395"/>
            <a:chExt cx="11471120" cy="6619572"/>
          </a:xfrm>
        </p:grpSpPr>
        <p:sp>
          <p:nvSpPr>
            <p:cNvPr id="12" name="Полилиния 11"/>
            <p:cNvSpPr/>
            <p:nvPr/>
          </p:nvSpPr>
          <p:spPr>
            <a:xfrm rot="10800000">
              <a:off x="9303056" y="2067892"/>
              <a:ext cx="2499949" cy="2245697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Полилиния 31"/>
            <p:cNvSpPr/>
            <p:nvPr/>
          </p:nvSpPr>
          <p:spPr>
            <a:xfrm rot="10800000">
              <a:off x="7679167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 rot="10800000">
              <a:off x="7679167" y="1905646"/>
              <a:ext cx="1203765" cy="73589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 rot="10800000">
              <a:off x="7237786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 rot="10800000">
              <a:off x="6034021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 rot="10800000">
              <a:off x="5592641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 rot="10800000">
              <a:off x="4388875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 rot="10800000">
              <a:off x="3947495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 rot="10800000">
              <a:off x="2743729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 rot="10800000">
              <a:off x="2302349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2658567">
              <a:off x="1113153" y="2346389"/>
              <a:ext cx="1748426" cy="1768537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2" name="Полилиния 41"/>
            <p:cNvSpPr/>
            <p:nvPr/>
          </p:nvSpPr>
          <p:spPr>
            <a:xfrm rot="2700000">
              <a:off x="8555638" y="1958920"/>
              <a:ext cx="2764800" cy="2765988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-833282" y="2995379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ВОПРОС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8804708" y="3264800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ОТВЕТ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97833" y="140395"/>
              <a:ext cx="6400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ПРИЧИНЫ (ОСНОВАНИЕ, ПОВОД, ПРЕДЛОГ)</a:t>
              </a:r>
              <a:endParaRPr lang="ru-RU" dirty="0"/>
            </a:p>
          </p:txBody>
        </p:sp>
        <p:sp>
          <p:nvSpPr>
            <p:cNvPr id="51" name="Выноска 2 50"/>
            <p:cNvSpPr/>
            <p:nvPr/>
          </p:nvSpPr>
          <p:spPr>
            <a:xfrm>
              <a:off x="2785482" y="538709"/>
              <a:ext cx="1397103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«До </a:t>
              </a:r>
              <a:r>
                <a:rPr lang="ru-RU" sz="1200" dirty="0"/>
                <a:t>16 лет спортсмены по регламенту </a:t>
              </a:r>
              <a:r>
                <a:rPr lang="ru-RU" sz="1200" dirty="0" smtClean="0"/>
                <a:t>WADA </a:t>
              </a:r>
              <a:r>
                <a:rPr lang="ru-RU" sz="1200" dirty="0"/>
                <a:t>являются «защищенными лицами»</a:t>
              </a:r>
              <a:endParaRPr lang="ru-RU" sz="1200" dirty="0"/>
            </a:p>
          </p:txBody>
        </p:sp>
        <p:sp>
          <p:nvSpPr>
            <p:cNvPr id="54" name="Выноска 2 53"/>
            <p:cNvSpPr/>
            <p:nvPr/>
          </p:nvSpPr>
          <p:spPr>
            <a:xfrm>
              <a:off x="5058334" y="535270"/>
              <a:ext cx="1720512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«Вещество, найденное в допинг-пробе &lt;…&gt; </a:t>
              </a:r>
              <a:br>
                <a:rPr lang="ru-RU" sz="1200" dirty="0"/>
              </a:br>
              <a:r>
                <a:rPr lang="ru-RU" sz="1200" dirty="0"/>
                <a:t>не способствует улучшению спортивных результатов</a:t>
              </a:r>
              <a:r>
                <a:rPr lang="ru-RU" sz="1200" dirty="0" smtClean="0"/>
                <a:t>»</a:t>
              </a:r>
              <a:endParaRPr lang="ru-RU" sz="1200" dirty="0"/>
            </a:p>
          </p:txBody>
        </p:sp>
        <p:sp>
          <p:nvSpPr>
            <p:cNvPr id="55" name="Выноска 2 54"/>
            <p:cNvSpPr/>
            <p:nvPr/>
          </p:nvSpPr>
          <p:spPr>
            <a:xfrm>
              <a:off x="7469126" y="535269"/>
              <a:ext cx="1397103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«Валиева </a:t>
              </a:r>
              <a:r>
                <a:rPr lang="ru-RU" sz="1200" dirty="0"/>
                <a:t>во время брифинга МОК готовилась к </a:t>
              </a:r>
              <a:r>
                <a:rPr lang="ru-RU" sz="1200" dirty="0" smtClean="0"/>
                <a:t>тренировке»</a:t>
              </a:r>
              <a:endParaRPr lang="ru-RU" sz="1200" dirty="0"/>
            </a:p>
          </p:txBody>
        </p:sp>
        <p:sp>
          <p:nvSpPr>
            <p:cNvPr id="60" name="Выноска 2 59"/>
            <p:cNvSpPr/>
            <p:nvPr/>
          </p:nvSpPr>
          <p:spPr>
            <a:xfrm>
              <a:off x="2718292" y="5002446"/>
              <a:ext cx="1397103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«В </a:t>
              </a:r>
              <a:r>
                <a:rPr lang="ru-RU" sz="1200" dirty="0"/>
                <a:t>WADA отказались от </a:t>
              </a:r>
              <a:r>
                <a:rPr lang="ru-RU" sz="1200" dirty="0" smtClean="0"/>
                <a:t>комментариев»</a:t>
              </a:r>
              <a:endParaRPr lang="ru-RU" sz="1200" dirty="0"/>
            </a:p>
          </p:txBody>
        </p:sp>
        <p:sp>
          <p:nvSpPr>
            <p:cNvPr id="61" name="Выноска 2 60"/>
            <p:cNvSpPr/>
            <p:nvPr/>
          </p:nvSpPr>
          <p:spPr>
            <a:xfrm>
              <a:off x="5058334" y="5022703"/>
              <a:ext cx="1720512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</a:t>
              </a:r>
              <a:r>
                <a:rPr lang="ru-RU" sz="1200" dirty="0" err="1" smtClean="0"/>
                <a:t>Триметазидин</a:t>
              </a:r>
              <a:r>
                <a:rPr lang="ru-RU" sz="1200" dirty="0" smtClean="0"/>
                <a:t> </a:t>
              </a:r>
              <a:r>
                <a:rPr lang="en-US" sz="1200" dirty="0" smtClean="0"/>
                <a:t>&lt;</a:t>
              </a:r>
              <a:r>
                <a:rPr lang="ru-RU" sz="1200" dirty="0" smtClean="0"/>
                <a:t>…</a:t>
              </a:r>
              <a:r>
                <a:rPr lang="en-US" sz="1200" dirty="0" smtClean="0"/>
                <a:t>&gt;</a:t>
              </a:r>
              <a:r>
                <a:rPr lang="ru-RU" sz="1200" dirty="0" smtClean="0"/>
                <a:t> применяется для </a:t>
              </a:r>
              <a:r>
                <a:rPr lang="ru-RU" sz="1200" dirty="0"/>
                <a:t>улучшения притока крови к </a:t>
              </a:r>
              <a:r>
                <a:rPr lang="ru-RU" sz="1200" dirty="0" smtClean="0"/>
                <a:t>сердцу»</a:t>
              </a:r>
              <a:endParaRPr lang="ru-RU" sz="1200" dirty="0"/>
            </a:p>
          </p:txBody>
        </p:sp>
        <p:sp>
          <p:nvSpPr>
            <p:cNvPr id="62" name="Выноска 2 61"/>
            <p:cNvSpPr/>
            <p:nvPr/>
          </p:nvSpPr>
          <p:spPr>
            <a:xfrm>
              <a:off x="7369359" y="5065252"/>
              <a:ext cx="1540175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«МОК </a:t>
              </a:r>
              <a:r>
                <a:rPr lang="ru-RU" sz="1200" dirty="0"/>
                <a:t>не накладывал на спортсменку </a:t>
              </a:r>
              <a:r>
                <a:rPr lang="ru-RU" sz="1200" dirty="0" smtClean="0"/>
                <a:t>никаких санкций»</a:t>
              </a:r>
              <a:endParaRPr lang="ru-RU" sz="12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626640" y="6390635"/>
              <a:ext cx="934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ФАКТЫ (ПОДТВЕРЖДЁННОЕ </a:t>
              </a:r>
              <a:r>
                <a:rPr lang="ru-RU" dirty="0" smtClean="0"/>
                <a:t>ЗНАНИЕ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437554" y="3044145"/>
              <a:ext cx="2797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«А </a:t>
              </a:r>
              <a:r>
                <a:rPr lang="ru-RU" dirty="0"/>
                <a:t>был ли </a:t>
              </a:r>
              <a:r>
                <a:rPr lang="ru-RU" dirty="0" smtClean="0"/>
                <a:t>допинг?» 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8112624" y="2968433"/>
              <a:ext cx="27971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«До </a:t>
              </a:r>
              <a:r>
                <a:rPr lang="ru-RU" sz="1600" dirty="0"/>
                <a:t>сих пор неизвестно, принимала ли Валиева </a:t>
              </a:r>
              <a:r>
                <a:rPr lang="ru-RU" sz="1600" dirty="0" err="1" smtClean="0"/>
                <a:t>триметазидин</a:t>
              </a:r>
              <a:r>
                <a:rPr lang="ru-RU" sz="1600" dirty="0" smtClean="0"/>
                <a:t>»</a:t>
              </a:r>
              <a:endParaRPr lang="ru-RU" sz="1600" dirty="0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10515600" y="31523"/>
            <a:ext cx="1506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5-6 </a:t>
            </a:r>
            <a:r>
              <a:rPr lang="ru-RU" dirty="0"/>
              <a:t>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7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98615" y="490398"/>
            <a:ext cx="11991989" cy="5776950"/>
            <a:chOff x="158255" y="790118"/>
            <a:chExt cx="11991989" cy="5776950"/>
          </a:xfrm>
        </p:grpSpPr>
        <p:sp>
          <p:nvSpPr>
            <p:cNvPr id="12" name="Полилиния 11"/>
            <p:cNvSpPr/>
            <p:nvPr/>
          </p:nvSpPr>
          <p:spPr>
            <a:xfrm rot="10800000">
              <a:off x="9650295" y="2357267"/>
              <a:ext cx="2499949" cy="2245697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Полилиния 31"/>
            <p:cNvSpPr/>
            <p:nvPr/>
          </p:nvSpPr>
          <p:spPr>
            <a:xfrm rot="10800000">
              <a:off x="8026406" y="2157621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 rot="10800000">
              <a:off x="8026406" y="2195021"/>
              <a:ext cx="1203765" cy="73589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 rot="10800000">
              <a:off x="7585025" y="2157594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 rot="10800000">
              <a:off x="6381260" y="2157621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 rot="10800000">
              <a:off x="5939880" y="2157594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 rot="10800000">
              <a:off x="4736114" y="2157621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 rot="10800000">
              <a:off x="4294734" y="2157594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 rot="10800000">
              <a:off x="3090968" y="2157621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 rot="10800000">
              <a:off x="2649588" y="2157594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2658567">
              <a:off x="1048136" y="2397465"/>
              <a:ext cx="2208117" cy="2233516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2" name="Полилиния 41"/>
            <p:cNvSpPr/>
            <p:nvPr/>
          </p:nvSpPr>
          <p:spPr>
            <a:xfrm rot="2658567">
              <a:off x="8897383" y="2341673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-1006912" y="3284754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ВОПРОС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445072" y="790118"/>
              <a:ext cx="6400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ПРИЧИНЫ (ОСНОВАНИЕ, ПОВОД, ПРЕДЛОГ)</a:t>
              </a:r>
              <a:endParaRPr lang="ru-RU" dirty="0"/>
            </a:p>
          </p:txBody>
        </p:sp>
        <p:sp>
          <p:nvSpPr>
            <p:cNvPr id="51" name="Выноска 2 50"/>
            <p:cNvSpPr/>
            <p:nvPr/>
          </p:nvSpPr>
          <p:spPr>
            <a:xfrm>
              <a:off x="3132721" y="1437434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Выноска 2 53"/>
            <p:cNvSpPr/>
            <p:nvPr/>
          </p:nvSpPr>
          <p:spPr>
            <a:xfrm>
              <a:off x="5415074" y="1433995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Выноска 2 54"/>
            <p:cNvSpPr/>
            <p:nvPr/>
          </p:nvSpPr>
          <p:spPr>
            <a:xfrm>
              <a:off x="7577921" y="1433994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Выноска 2 59"/>
            <p:cNvSpPr/>
            <p:nvPr/>
          </p:nvSpPr>
          <p:spPr>
            <a:xfrm>
              <a:off x="3065531" y="5291821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Выноска 2 60"/>
            <p:cNvSpPr/>
            <p:nvPr/>
          </p:nvSpPr>
          <p:spPr>
            <a:xfrm>
              <a:off x="5415074" y="5312078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Выноска 2 61"/>
            <p:cNvSpPr/>
            <p:nvPr/>
          </p:nvSpPr>
          <p:spPr>
            <a:xfrm>
              <a:off x="7626780" y="5354627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73879" y="6197736"/>
              <a:ext cx="934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ФАКТЫ (ПОДТВЕРЖДЁННОЕ </a:t>
              </a:r>
              <a:r>
                <a:rPr lang="ru-RU" dirty="0" smtClean="0"/>
                <a:t>ЗНАНИЕ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460693" y="3333520"/>
              <a:ext cx="2797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Формулировка вопроса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8371119" y="3333520"/>
              <a:ext cx="2797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Формулировка ответа</a:t>
              </a:r>
              <a:endParaRPr lang="ru-RU" dirty="0"/>
            </a:p>
          </p:txBody>
        </p:sp>
        <p:sp>
          <p:nvSpPr>
            <p:cNvPr id="49" name="TextBox 48"/>
            <p:cNvSpPr txBox="1"/>
            <p:nvPr/>
          </p:nvSpPr>
          <p:spPr>
            <a:xfrm rot="16200000">
              <a:off x="8935029" y="3284753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ОТВЕТ</a:t>
              </a:r>
              <a:endParaRPr lang="ru-RU" dirty="0"/>
            </a:p>
          </p:txBody>
        </p:sp>
      </p:grpSp>
      <p:sp>
        <p:nvSpPr>
          <p:cNvPr id="52" name="Прямоугольник 51"/>
          <p:cNvSpPr/>
          <p:nvPr/>
        </p:nvSpPr>
        <p:spPr>
          <a:xfrm>
            <a:off x="10515600" y="31523"/>
            <a:ext cx="1506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/>
              <a:t>7-8 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1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31885" y="140395"/>
            <a:ext cx="12513425" cy="6619572"/>
            <a:chOff x="331885" y="140395"/>
            <a:chExt cx="12513425" cy="6619572"/>
          </a:xfrm>
        </p:grpSpPr>
        <p:sp>
          <p:nvSpPr>
            <p:cNvPr id="12" name="Полилиния 11"/>
            <p:cNvSpPr/>
            <p:nvPr/>
          </p:nvSpPr>
          <p:spPr>
            <a:xfrm rot="10800000">
              <a:off x="9303056" y="2067892"/>
              <a:ext cx="2499949" cy="2245697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1" name="Нашивка 30"/>
            <p:cNvSpPr/>
            <p:nvPr/>
          </p:nvSpPr>
          <p:spPr>
            <a:xfrm rot="10800000">
              <a:off x="8882932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 rot="10800000">
              <a:off x="7679167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 rot="10800000">
              <a:off x="7679167" y="1905646"/>
              <a:ext cx="1203765" cy="73589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 rot="10800000">
              <a:off x="7237786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 rot="10800000">
              <a:off x="6034021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 rot="10800000">
              <a:off x="5592641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 rot="10800000">
              <a:off x="4388875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 rot="10800000">
              <a:off x="3947495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 rot="10800000">
              <a:off x="2743729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 rot="10800000">
              <a:off x="2302349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2658567">
              <a:off x="1113153" y="2346389"/>
              <a:ext cx="1748426" cy="1768537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2" name="Полилиния 41"/>
            <p:cNvSpPr/>
            <p:nvPr/>
          </p:nvSpPr>
          <p:spPr>
            <a:xfrm rot="2700000">
              <a:off x="10079916" y="1958920"/>
              <a:ext cx="2764800" cy="2765988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-833282" y="2995379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ВОПРОС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10331554" y="3264800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ОТВЕТ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97833" y="140395"/>
              <a:ext cx="6400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ПРИЧИНЫ (ОСНОВАНИЕ, ПОВОД, ПРЕДЛОГ)</a:t>
              </a:r>
              <a:endParaRPr lang="ru-RU" dirty="0"/>
            </a:p>
          </p:txBody>
        </p:sp>
        <p:sp>
          <p:nvSpPr>
            <p:cNvPr id="51" name="Выноска 2 50"/>
            <p:cNvSpPr/>
            <p:nvPr/>
          </p:nvSpPr>
          <p:spPr>
            <a:xfrm>
              <a:off x="2785482" y="538709"/>
              <a:ext cx="1397103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«До </a:t>
              </a:r>
              <a:r>
                <a:rPr lang="ru-RU" sz="1200" dirty="0"/>
                <a:t>16 лет спортсмены по регламенту </a:t>
              </a:r>
              <a:r>
                <a:rPr lang="ru-RU" sz="1200" dirty="0" smtClean="0"/>
                <a:t>WADA </a:t>
              </a:r>
              <a:r>
                <a:rPr lang="ru-RU" sz="1200" dirty="0"/>
                <a:t>являются «защищенными лицами»</a:t>
              </a:r>
              <a:endParaRPr lang="ru-RU" sz="1200" dirty="0"/>
            </a:p>
          </p:txBody>
        </p:sp>
        <p:sp>
          <p:nvSpPr>
            <p:cNvPr id="54" name="Выноска 2 53"/>
            <p:cNvSpPr/>
            <p:nvPr/>
          </p:nvSpPr>
          <p:spPr>
            <a:xfrm>
              <a:off x="5058334" y="535270"/>
              <a:ext cx="1720512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«Вещество, найденное в допинг-пробе &lt;…&gt; </a:t>
              </a:r>
              <a:br>
                <a:rPr lang="ru-RU" sz="1200" dirty="0"/>
              </a:br>
              <a:r>
                <a:rPr lang="ru-RU" sz="1200" dirty="0"/>
                <a:t>не способствует улучшению спортивных результатов</a:t>
              </a:r>
              <a:r>
                <a:rPr lang="ru-RU" sz="1200" dirty="0" smtClean="0"/>
                <a:t>»</a:t>
              </a:r>
              <a:endParaRPr lang="ru-RU" sz="1200" dirty="0"/>
            </a:p>
          </p:txBody>
        </p:sp>
        <p:sp>
          <p:nvSpPr>
            <p:cNvPr id="55" name="Выноска 2 54"/>
            <p:cNvSpPr/>
            <p:nvPr/>
          </p:nvSpPr>
          <p:spPr>
            <a:xfrm>
              <a:off x="7469126" y="535269"/>
              <a:ext cx="1397103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«Валиева </a:t>
              </a:r>
              <a:r>
                <a:rPr lang="ru-RU" sz="1200" dirty="0"/>
                <a:t>во время брифинга МОК готовилась к </a:t>
              </a:r>
              <a:r>
                <a:rPr lang="ru-RU" sz="1200" dirty="0" smtClean="0"/>
                <a:t>тренировке»</a:t>
              </a:r>
              <a:endParaRPr lang="ru-RU" sz="1200" dirty="0"/>
            </a:p>
          </p:txBody>
        </p:sp>
        <p:sp>
          <p:nvSpPr>
            <p:cNvPr id="56" name="Выноска 2 55"/>
            <p:cNvSpPr/>
            <p:nvPr/>
          </p:nvSpPr>
          <p:spPr>
            <a:xfrm>
              <a:off x="9556509" y="529567"/>
              <a:ext cx="1503407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После Олимпиады-2018 </a:t>
              </a:r>
              <a:r>
                <a:rPr lang="ru-RU" sz="1200" dirty="0" smtClean="0"/>
                <a:t>CAS </a:t>
              </a:r>
              <a:r>
                <a:rPr lang="ru-RU" sz="1200" dirty="0"/>
                <a:t>обвинил в </a:t>
              </a:r>
              <a:r>
                <a:rPr lang="ru-RU" sz="1200" dirty="0" smtClean="0"/>
                <a:t>использовании </a:t>
              </a:r>
              <a:r>
                <a:rPr lang="ru-RU" sz="1200" dirty="0" err="1" smtClean="0"/>
                <a:t>триметазидина</a:t>
              </a:r>
              <a:r>
                <a:rPr lang="ru-RU" sz="1200" dirty="0" smtClean="0"/>
                <a:t> бобслеистку </a:t>
              </a:r>
              <a:r>
                <a:rPr lang="ru-RU" sz="1200" dirty="0"/>
                <a:t>Надежду Сергееву</a:t>
              </a:r>
              <a:endParaRPr lang="ru-RU" sz="1200" dirty="0"/>
            </a:p>
          </p:txBody>
        </p:sp>
        <p:sp>
          <p:nvSpPr>
            <p:cNvPr id="60" name="Выноска 2 59"/>
            <p:cNvSpPr/>
            <p:nvPr/>
          </p:nvSpPr>
          <p:spPr>
            <a:xfrm>
              <a:off x="2718292" y="5002446"/>
              <a:ext cx="1397103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«В </a:t>
              </a:r>
              <a:r>
                <a:rPr lang="ru-RU" sz="1200" dirty="0"/>
                <a:t>WADA отказались от </a:t>
              </a:r>
              <a:r>
                <a:rPr lang="ru-RU" sz="1200" dirty="0" smtClean="0"/>
                <a:t>комментариев»</a:t>
              </a:r>
              <a:endParaRPr lang="ru-RU" sz="1200" dirty="0"/>
            </a:p>
          </p:txBody>
        </p:sp>
        <p:sp>
          <p:nvSpPr>
            <p:cNvPr id="61" name="Выноска 2 60"/>
            <p:cNvSpPr/>
            <p:nvPr/>
          </p:nvSpPr>
          <p:spPr>
            <a:xfrm>
              <a:off x="5058334" y="5022703"/>
              <a:ext cx="1720512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</a:t>
              </a:r>
              <a:r>
                <a:rPr lang="ru-RU" sz="1200" dirty="0" err="1" smtClean="0"/>
                <a:t>Триметазидин</a:t>
              </a:r>
              <a:r>
                <a:rPr lang="ru-RU" sz="1200" dirty="0" smtClean="0"/>
                <a:t> </a:t>
              </a:r>
              <a:r>
                <a:rPr lang="en-US" sz="1200" dirty="0" smtClean="0"/>
                <a:t>&lt;</a:t>
              </a:r>
              <a:r>
                <a:rPr lang="ru-RU" sz="1200" dirty="0" smtClean="0"/>
                <a:t>…</a:t>
              </a:r>
              <a:r>
                <a:rPr lang="en-US" sz="1200" dirty="0" smtClean="0"/>
                <a:t>&gt;</a:t>
              </a:r>
              <a:r>
                <a:rPr lang="ru-RU" sz="1200" dirty="0" smtClean="0"/>
                <a:t> применяется </a:t>
              </a:r>
              <a:r>
                <a:rPr lang="ru-RU" sz="1200" dirty="0"/>
                <a:t>при приступах стенокардии и для улучшения притока крови к </a:t>
              </a:r>
              <a:r>
                <a:rPr lang="ru-RU" sz="1200" dirty="0" smtClean="0"/>
                <a:t>сердцу»</a:t>
              </a:r>
              <a:endParaRPr lang="ru-RU" sz="1200" dirty="0"/>
            </a:p>
          </p:txBody>
        </p:sp>
        <p:sp>
          <p:nvSpPr>
            <p:cNvPr id="62" name="Выноска 2 61"/>
            <p:cNvSpPr/>
            <p:nvPr/>
          </p:nvSpPr>
          <p:spPr>
            <a:xfrm>
              <a:off x="7369359" y="5065252"/>
              <a:ext cx="1540175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«МОК </a:t>
              </a:r>
              <a:r>
                <a:rPr lang="ru-RU" sz="1200" dirty="0"/>
                <a:t>не накладывал на спортсменку </a:t>
              </a:r>
              <a:r>
                <a:rPr lang="ru-RU" sz="1200" dirty="0" smtClean="0"/>
                <a:t>никаких санкций»</a:t>
              </a:r>
              <a:endParaRPr lang="ru-RU" sz="1200" dirty="0"/>
            </a:p>
          </p:txBody>
        </p:sp>
        <p:sp>
          <p:nvSpPr>
            <p:cNvPr id="63" name="Выноска 2 62"/>
            <p:cNvSpPr/>
            <p:nvPr/>
          </p:nvSpPr>
          <p:spPr>
            <a:xfrm>
              <a:off x="9457191" y="5037929"/>
              <a:ext cx="1602725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«Представители </a:t>
              </a:r>
              <a:r>
                <a:rPr lang="ru-RU" sz="1200" dirty="0"/>
                <a:t>Сергеевой выяснили, что </a:t>
              </a:r>
              <a:r>
                <a:rPr lang="ru-RU" sz="1200" dirty="0" err="1"/>
                <a:t>триметазидин</a:t>
              </a:r>
              <a:r>
                <a:rPr lang="ru-RU" sz="1200" dirty="0"/>
                <a:t> попал в ее организм через разрешенную аминокислоту для подпитки </a:t>
              </a:r>
              <a:r>
                <a:rPr lang="ru-RU" sz="1200" dirty="0" smtClean="0"/>
                <a:t>мышц»</a:t>
              </a:r>
              <a:endParaRPr lang="ru-RU" sz="12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626640" y="6390635"/>
              <a:ext cx="934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ФАКТЫ (ПОДТВЕРЖДЁННОЕ </a:t>
              </a:r>
              <a:r>
                <a:rPr lang="ru-RU" dirty="0" smtClean="0"/>
                <a:t>ЗНАНИЕ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437554" y="3044145"/>
              <a:ext cx="2797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«А </a:t>
              </a:r>
              <a:r>
                <a:rPr lang="ru-RU" dirty="0"/>
                <a:t>был ли </a:t>
              </a:r>
              <a:r>
                <a:rPr lang="ru-RU" dirty="0" smtClean="0"/>
                <a:t>допинг?» 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9636902" y="2968433"/>
              <a:ext cx="279719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«До </a:t>
              </a:r>
              <a:r>
                <a:rPr lang="ru-RU" sz="1600" dirty="0"/>
                <a:t>сих пор неизвестно, принимала ли Валиева </a:t>
              </a:r>
              <a:r>
                <a:rPr lang="ru-RU" sz="1600" dirty="0" err="1" smtClean="0"/>
                <a:t>триметазидин</a:t>
              </a:r>
              <a:r>
                <a:rPr lang="ru-RU" sz="1600" dirty="0" smtClean="0"/>
                <a:t>»</a:t>
              </a:r>
              <a:endParaRPr lang="ru-RU" sz="1600" dirty="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515600" y="31523"/>
            <a:ext cx="1506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7-8, 9 </a:t>
            </a:r>
            <a:r>
              <a:rPr lang="ru-RU" dirty="0"/>
              <a:t>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66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8255" y="581838"/>
            <a:ext cx="12635434" cy="5776950"/>
            <a:chOff x="158255" y="790118"/>
            <a:chExt cx="12635434" cy="5776950"/>
          </a:xfrm>
        </p:grpSpPr>
        <p:grpSp>
          <p:nvGrpSpPr>
            <p:cNvPr id="11" name="Группа 10"/>
            <p:cNvGrpSpPr/>
            <p:nvPr/>
          </p:nvGrpSpPr>
          <p:grpSpPr>
            <a:xfrm rot="10800000">
              <a:off x="1048136" y="2157594"/>
              <a:ext cx="11102108" cy="2818719"/>
              <a:chOff x="31722" y="2029881"/>
              <a:chExt cx="11521055" cy="2950636"/>
            </a:xfrm>
          </p:grpSpPr>
          <p:sp>
            <p:nvSpPr>
              <p:cNvPr id="12" name="Полилиния 11"/>
              <p:cNvSpPr/>
              <p:nvPr/>
            </p:nvSpPr>
            <p:spPr>
              <a:xfrm>
                <a:off x="31722" y="2420703"/>
                <a:ext cx="2594287" cy="2350796"/>
              </a:xfrm>
              <a:custGeom>
                <a:avLst/>
                <a:gdLst>
                  <a:gd name="connsiteX0" fmla="*/ 0 w 2594287"/>
                  <a:gd name="connsiteY0" fmla="*/ 0 h 2350796"/>
                  <a:gd name="connsiteX1" fmla="*/ 2594287 w 2594287"/>
                  <a:gd name="connsiteY1" fmla="*/ 0 h 2350796"/>
                  <a:gd name="connsiteX2" fmla="*/ 1729533 w 2594287"/>
                  <a:gd name="connsiteY2" fmla="*/ 783591 h 2350796"/>
                  <a:gd name="connsiteX3" fmla="*/ 783591 w 2594287"/>
                  <a:gd name="connsiteY3" fmla="*/ 783591 h 2350796"/>
                  <a:gd name="connsiteX4" fmla="*/ 783591 w 2594287"/>
                  <a:gd name="connsiteY4" fmla="*/ 1640750 h 2350796"/>
                  <a:gd name="connsiteX5" fmla="*/ 0 w 2594287"/>
                  <a:gd name="connsiteY5" fmla="*/ 2350796 h 2350796"/>
                  <a:gd name="connsiteX6" fmla="*/ 0 w 2594287"/>
                  <a:gd name="connsiteY6" fmla="*/ 0 h 2350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4287" h="2350796">
                    <a:moveTo>
                      <a:pt x="0" y="0"/>
                    </a:moveTo>
                    <a:lnTo>
                      <a:pt x="2594287" y="0"/>
                    </a:lnTo>
                    <a:lnTo>
                      <a:pt x="1729533" y="783591"/>
                    </a:lnTo>
                    <a:lnTo>
                      <a:pt x="783591" y="783591"/>
                    </a:lnTo>
                    <a:lnTo>
                      <a:pt x="783591" y="1640750"/>
                    </a:lnTo>
                    <a:lnTo>
                      <a:pt x="0" y="235079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Половина рамки 12"/>
              <p:cNvSpPr/>
              <p:nvPr/>
            </p:nvSpPr>
            <p:spPr>
              <a:xfrm>
                <a:off x="703604" y="326546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Половина рамки 13"/>
              <p:cNvSpPr/>
              <p:nvPr/>
            </p:nvSpPr>
            <p:spPr>
              <a:xfrm>
                <a:off x="773077" y="3126517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" name="Половина рамки 14"/>
              <p:cNvSpPr/>
              <p:nvPr/>
            </p:nvSpPr>
            <p:spPr>
              <a:xfrm>
                <a:off x="939814" y="3154307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Половина рамки 15"/>
              <p:cNvSpPr/>
              <p:nvPr/>
            </p:nvSpPr>
            <p:spPr>
              <a:xfrm>
                <a:off x="1078762" y="300146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Половина рамки 16"/>
              <p:cNvSpPr/>
              <p:nvPr/>
            </p:nvSpPr>
            <p:spPr>
              <a:xfrm>
                <a:off x="1259393" y="2945885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Половина рамки 17"/>
              <p:cNvSpPr/>
              <p:nvPr/>
            </p:nvSpPr>
            <p:spPr>
              <a:xfrm>
                <a:off x="1481709" y="3043148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9" name="Половина рамки 18"/>
              <p:cNvSpPr/>
              <p:nvPr/>
            </p:nvSpPr>
            <p:spPr>
              <a:xfrm>
                <a:off x="1620657" y="3112622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Половина рамки 19"/>
              <p:cNvSpPr/>
              <p:nvPr/>
            </p:nvSpPr>
            <p:spPr>
              <a:xfrm>
                <a:off x="1815183" y="326546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Половина рамки 20"/>
              <p:cNvSpPr/>
              <p:nvPr/>
            </p:nvSpPr>
            <p:spPr>
              <a:xfrm>
                <a:off x="1898552" y="3418307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2" name="Половина рамки 21"/>
              <p:cNvSpPr/>
              <p:nvPr/>
            </p:nvSpPr>
            <p:spPr>
              <a:xfrm>
                <a:off x="1176027" y="3126516"/>
                <a:ext cx="255209" cy="255209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3" name="Овал 22"/>
              <p:cNvSpPr/>
              <p:nvPr/>
            </p:nvSpPr>
            <p:spPr>
              <a:xfrm>
                <a:off x="612069" y="3263694"/>
                <a:ext cx="99248" cy="99248"/>
              </a:xfrm>
              <a:prstGeom prst="ellips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4" name="Половина рамки 23"/>
              <p:cNvSpPr/>
              <p:nvPr/>
            </p:nvSpPr>
            <p:spPr>
              <a:xfrm>
                <a:off x="717498" y="3779570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Половина рамки 24"/>
              <p:cNvSpPr/>
              <p:nvPr/>
            </p:nvSpPr>
            <p:spPr>
              <a:xfrm>
                <a:off x="925918" y="3890729"/>
                <a:ext cx="226852" cy="226852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Половина рамки 25"/>
              <p:cNvSpPr/>
              <p:nvPr/>
            </p:nvSpPr>
            <p:spPr>
              <a:xfrm>
                <a:off x="1217709" y="4071360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7" name="Половина рамки 26"/>
              <p:cNvSpPr/>
              <p:nvPr/>
            </p:nvSpPr>
            <p:spPr>
              <a:xfrm>
                <a:off x="1273288" y="3890728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Половина рамки 27"/>
              <p:cNvSpPr/>
              <p:nvPr/>
            </p:nvSpPr>
            <p:spPr>
              <a:xfrm>
                <a:off x="1412236" y="408525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Половина рамки 28"/>
              <p:cNvSpPr/>
              <p:nvPr/>
            </p:nvSpPr>
            <p:spPr>
              <a:xfrm>
                <a:off x="1537287" y="3862939"/>
                <a:ext cx="226852" cy="226852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Половина рамки 29"/>
              <p:cNvSpPr/>
              <p:nvPr/>
            </p:nvSpPr>
            <p:spPr>
              <a:xfrm>
                <a:off x="1842973" y="3807360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Нашивка 30"/>
              <p:cNvSpPr/>
              <p:nvPr/>
            </p:nvSpPr>
            <p:spPr>
              <a:xfrm>
                <a:off x="2603950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Полилиния 31"/>
              <p:cNvSpPr/>
              <p:nvPr/>
            </p:nvSpPr>
            <p:spPr>
              <a:xfrm>
                <a:off x="3061986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1910" tIns="41910" rIns="41910" bIns="41910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33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Полилиния 32"/>
              <p:cNvSpPr/>
              <p:nvPr/>
            </p:nvSpPr>
            <p:spPr>
              <a:xfrm>
                <a:off x="3061986" y="4171004"/>
                <a:ext cx="1249190" cy="770334"/>
              </a:xfrm>
              <a:custGeom>
                <a:avLst/>
                <a:gdLst>
                  <a:gd name="connsiteX0" fmla="*/ 0 w 1249190"/>
                  <a:gd name="connsiteY0" fmla="*/ 0 h 770334"/>
                  <a:gd name="connsiteX1" fmla="*/ 1249190 w 1249190"/>
                  <a:gd name="connsiteY1" fmla="*/ 0 h 770334"/>
                  <a:gd name="connsiteX2" fmla="*/ 1249190 w 1249190"/>
                  <a:gd name="connsiteY2" fmla="*/ 770334 h 770334"/>
                  <a:gd name="connsiteX3" fmla="*/ 0 w 1249190"/>
                  <a:gd name="connsiteY3" fmla="*/ 770334 h 770334"/>
                  <a:gd name="connsiteX4" fmla="*/ 0 w 1249190"/>
                  <a:gd name="connsiteY4" fmla="*/ 0 h 770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770334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770334"/>
                    </a:lnTo>
                    <a:lnTo>
                      <a:pt x="0" y="77033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1910" tIns="41910" rIns="41910" bIns="41910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33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Нашивка 33"/>
              <p:cNvSpPr/>
              <p:nvPr/>
            </p:nvSpPr>
            <p:spPr>
              <a:xfrm>
                <a:off x="4311177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Полилиния 34"/>
              <p:cNvSpPr/>
              <p:nvPr/>
            </p:nvSpPr>
            <p:spPr>
              <a:xfrm>
                <a:off x="4769213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/>
              </a:p>
            </p:txBody>
          </p:sp>
          <p:sp>
            <p:nvSpPr>
              <p:cNvPr id="36" name="Нашивка 35"/>
              <p:cNvSpPr/>
              <p:nvPr/>
            </p:nvSpPr>
            <p:spPr>
              <a:xfrm>
                <a:off x="6018403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Полилиния 36"/>
              <p:cNvSpPr/>
              <p:nvPr/>
            </p:nvSpPr>
            <p:spPr>
              <a:xfrm>
                <a:off x="6476440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 dirty="0"/>
              </a:p>
            </p:txBody>
          </p:sp>
          <p:sp>
            <p:nvSpPr>
              <p:cNvPr id="38" name="Нашивка 37"/>
              <p:cNvSpPr/>
              <p:nvPr/>
            </p:nvSpPr>
            <p:spPr>
              <a:xfrm>
                <a:off x="7725630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9" name="Полилиния 38"/>
              <p:cNvSpPr/>
              <p:nvPr/>
            </p:nvSpPr>
            <p:spPr>
              <a:xfrm>
                <a:off x="8183667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/>
              </a:p>
            </p:txBody>
          </p:sp>
          <p:sp>
            <p:nvSpPr>
              <p:cNvPr id="40" name="Нашивка 39"/>
              <p:cNvSpPr/>
              <p:nvPr/>
            </p:nvSpPr>
            <p:spPr>
              <a:xfrm>
                <a:off x="9432857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Полилиния 40"/>
              <p:cNvSpPr/>
              <p:nvPr/>
            </p:nvSpPr>
            <p:spPr>
              <a:xfrm rot="13458567">
                <a:off x="9261335" y="2391375"/>
                <a:ext cx="2291442" cy="2338045"/>
              </a:xfrm>
              <a:custGeom>
                <a:avLst/>
                <a:gdLst>
                  <a:gd name="connsiteX0" fmla="*/ 0 w 2291442"/>
                  <a:gd name="connsiteY0" fmla="*/ 2338045 h 2338045"/>
                  <a:gd name="connsiteX1" fmla="*/ 0 w 2291442"/>
                  <a:gd name="connsiteY1" fmla="*/ 0 h 2338045"/>
                  <a:gd name="connsiteX2" fmla="*/ 2291442 w 2291442"/>
                  <a:gd name="connsiteY2" fmla="*/ 2338045 h 2338045"/>
                  <a:gd name="connsiteX3" fmla="*/ 0 w 2291442"/>
                  <a:gd name="connsiteY3" fmla="*/ 2338045 h 2338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91442" h="2338045">
                    <a:moveTo>
                      <a:pt x="0" y="2338045"/>
                    </a:moveTo>
                    <a:lnTo>
                      <a:pt x="0" y="0"/>
                    </a:lnTo>
                    <a:lnTo>
                      <a:pt x="2291442" y="2338045"/>
                    </a:lnTo>
                    <a:lnTo>
                      <a:pt x="0" y="2338045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953" tIns="1363858" rIns="954767" bIns="194838" numCol="1" spcCol="1270" anchor="ctr" anchorCtr="0">
                <a:noAutofit/>
              </a:bodyPr>
              <a:lstStyle/>
              <a:p>
                <a:pPr lvl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5500" kern="1200" dirty="0"/>
              </a:p>
            </p:txBody>
          </p:sp>
        </p:grpSp>
        <p:sp>
          <p:nvSpPr>
            <p:cNvPr id="42" name="Полилиния 41"/>
            <p:cNvSpPr/>
            <p:nvPr/>
          </p:nvSpPr>
          <p:spPr>
            <a:xfrm rot="2658567">
              <a:off x="10502247" y="2341673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-1006912" y="3284754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ВОПРОС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10539893" y="3284753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ОТВЕТ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445072" y="790118"/>
              <a:ext cx="6400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ПРИЧИНЫ (ОСНОВАНИЕ, ПОВОД, ПРЕДЛОГ)</a:t>
              </a:r>
              <a:endParaRPr lang="ru-RU" dirty="0"/>
            </a:p>
          </p:txBody>
        </p:sp>
        <p:sp>
          <p:nvSpPr>
            <p:cNvPr id="51" name="Выноска 2 50"/>
            <p:cNvSpPr/>
            <p:nvPr/>
          </p:nvSpPr>
          <p:spPr>
            <a:xfrm>
              <a:off x="3132721" y="1437434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Выноска 2 53"/>
            <p:cNvSpPr/>
            <p:nvPr/>
          </p:nvSpPr>
          <p:spPr>
            <a:xfrm>
              <a:off x="5415074" y="1433995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Выноска 2 54"/>
            <p:cNvSpPr/>
            <p:nvPr/>
          </p:nvSpPr>
          <p:spPr>
            <a:xfrm>
              <a:off x="7577921" y="1433994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Выноска 2 55"/>
            <p:cNvSpPr/>
            <p:nvPr/>
          </p:nvSpPr>
          <p:spPr>
            <a:xfrm>
              <a:off x="9714612" y="1428292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Выноска 2 59"/>
            <p:cNvSpPr/>
            <p:nvPr/>
          </p:nvSpPr>
          <p:spPr>
            <a:xfrm>
              <a:off x="3065531" y="5291821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Выноска 2 60"/>
            <p:cNvSpPr/>
            <p:nvPr/>
          </p:nvSpPr>
          <p:spPr>
            <a:xfrm>
              <a:off x="5415074" y="5312078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Выноска 2 61"/>
            <p:cNvSpPr/>
            <p:nvPr/>
          </p:nvSpPr>
          <p:spPr>
            <a:xfrm>
              <a:off x="7626780" y="5354627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Выноска 2 62"/>
            <p:cNvSpPr/>
            <p:nvPr/>
          </p:nvSpPr>
          <p:spPr>
            <a:xfrm>
              <a:off x="9714612" y="5327304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73879" y="6197736"/>
              <a:ext cx="934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ФАКТЫ (ПОДТВЕРЖДЁННОЕ </a:t>
              </a:r>
              <a:r>
                <a:rPr lang="ru-RU" dirty="0" smtClean="0"/>
                <a:t>ЗНАНИЕ</a:t>
              </a:r>
              <a:r>
                <a:rPr lang="ru-RU" dirty="0" smtClean="0"/>
                <a:t>)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460693" y="3333520"/>
              <a:ext cx="2797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Формулировка вопроса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9975983" y="3333520"/>
              <a:ext cx="2797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Формулировка ответа</a:t>
              </a:r>
              <a:endParaRPr lang="ru-RU" dirty="0"/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10515600" y="31523"/>
            <a:ext cx="1506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7-8, 9 </a:t>
            </a:r>
            <a:r>
              <a:rPr lang="ru-RU" dirty="0"/>
              <a:t>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38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23715" y="140395"/>
            <a:ext cx="13144445" cy="6619572"/>
            <a:chOff x="-23715" y="140395"/>
            <a:chExt cx="13144445" cy="6619572"/>
          </a:xfrm>
        </p:grpSpPr>
        <p:sp>
          <p:nvSpPr>
            <p:cNvPr id="12" name="Полилиния 11"/>
            <p:cNvSpPr/>
            <p:nvPr/>
          </p:nvSpPr>
          <p:spPr>
            <a:xfrm rot="10800000">
              <a:off x="9303056" y="2067892"/>
              <a:ext cx="2499949" cy="2245697"/>
            </a:xfrm>
            <a:custGeom>
              <a:avLst/>
              <a:gdLst>
                <a:gd name="connsiteX0" fmla="*/ 0 w 2594287"/>
                <a:gd name="connsiteY0" fmla="*/ 0 h 2350796"/>
                <a:gd name="connsiteX1" fmla="*/ 2594287 w 2594287"/>
                <a:gd name="connsiteY1" fmla="*/ 0 h 2350796"/>
                <a:gd name="connsiteX2" fmla="*/ 1729533 w 2594287"/>
                <a:gd name="connsiteY2" fmla="*/ 783591 h 2350796"/>
                <a:gd name="connsiteX3" fmla="*/ 783591 w 2594287"/>
                <a:gd name="connsiteY3" fmla="*/ 783591 h 2350796"/>
                <a:gd name="connsiteX4" fmla="*/ 783591 w 2594287"/>
                <a:gd name="connsiteY4" fmla="*/ 1640750 h 2350796"/>
                <a:gd name="connsiteX5" fmla="*/ 0 w 2594287"/>
                <a:gd name="connsiteY5" fmla="*/ 2350796 h 2350796"/>
                <a:gd name="connsiteX6" fmla="*/ 0 w 2594287"/>
                <a:gd name="connsiteY6" fmla="*/ 0 h 235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4287" h="2350796">
                  <a:moveTo>
                    <a:pt x="0" y="0"/>
                  </a:moveTo>
                  <a:lnTo>
                    <a:pt x="2594287" y="0"/>
                  </a:lnTo>
                  <a:lnTo>
                    <a:pt x="1729533" y="783591"/>
                  </a:lnTo>
                  <a:lnTo>
                    <a:pt x="783591" y="783591"/>
                  </a:lnTo>
                  <a:lnTo>
                    <a:pt x="783591" y="1640750"/>
                  </a:lnTo>
                  <a:lnTo>
                    <a:pt x="0" y="23507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1" name="Нашивка 30"/>
            <p:cNvSpPr/>
            <p:nvPr/>
          </p:nvSpPr>
          <p:spPr>
            <a:xfrm rot="10800000">
              <a:off x="8882932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 rot="10800000">
              <a:off x="7679167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 rot="10800000">
              <a:off x="7679167" y="1905646"/>
              <a:ext cx="1203765" cy="735894"/>
            </a:xfrm>
            <a:custGeom>
              <a:avLst/>
              <a:gdLst>
                <a:gd name="connsiteX0" fmla="*/ 0 w 1249190"/>
                <a:gd name="connsiteY0" fmla="*/ 0 h 770334"/>
                <a:gd name="connsiteX1" fmla="*/ 1249190 w 1249190"/>
                <a:gd name="connsiteY1" fmla="*/ 0 h 770334"/>
                <a:gd name="connsiteX2" fmla="*/ 1249190 w 1249190"/>
                <a:gd name="connsiteY2" fmla="*/ 770334 h 770334"/>
                <a:gd name="connsiteX3" fmla="*/ 0 w 1249190"/>
                <a:gd name="connsiteY3" fmla="*/ 770334 h 770334"/>
                <a:gd name="connsiteX4" fmla="*/ 0 w 1249190"/>
                <a:gd name="connsiteY4" fmla="*/ 0 h 770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770334">
                  <a:moveTo>
                    <a:pt x="0" y="0"/>
                  </a:moveTo>
                  <a:lnTo>
                    <a:pt x="1249190" y="0"/>
                  </a:lnTo>
                  <a:lnTo>
                    <a:pt x="1249190" y="770334"/>
                  </a:lnTo>
                  <a:lnTo>
                    <a:pt x="0" y="770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300" kern="1200" dirty="0">
                <a:solidFill>
                  <a:schemeClr val="bg1"/>
                </a:solidFill>
              </a:endParaRPr>
            </a:p>
          </p:txBody>
        </p:sp>
        <p:sp>
          <p:nvSpPr>
            <p:cNvPr id="34" name="Нашивка 33"/>
            <p:cNvSpPr/>
            <p:nvPr/>
          </p:nvSpPr>
          <p:spPr>
            <a:xfrm rot="10800000">
              <a:off x="7237786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 rot="10800000">
              <a:off x="6034021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36" name="Нашивка 35"/>
            <p:cNvSpPr/>
            <p:nvPr/>
          </p:nvSpPr>
          <p:spPr>
            <a:xfrm rot="10800000">
              <a:off x="5592641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Полилиния 36"/>
            <p:cNvSpPr/>
            <p:nvPr/>
          </p:nvSpPr>
          <p:spPr>
            <a:xfrm rot="10800000">
              <a:off x="4388875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 dirty="0"/>
            </a:p>
          </p:txBody>
        </p:sp>
        <p:sp>
          <p:nvSpPr>
            <p:cNvPr id="38" name="Нашивка 37"/>
            <p:cNvSpPr/>
            <p:nvPr/>
          </p:nvSpPr>
          <p:spPr>
            <a:xfrm rot="10800000">
              <a:off x="3947495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Полилиния 38"/>
            <p:cNvSpPr/>
            <p:nvPr/>
          </p:nvSpPr>
          <p:spPr>
            <a:xfrm rot="10800000">
              <a:off x="2743729" y="1868246"/>
              <a:ext cx="1203765" cy="2818692"/>
            </a:xfrm>
            <a:custGeom>
              <a:avLst/>
              <a:gdLst>
                <a:gd name="connsiteX0" fmla="*/ 0 w 1249190"/>
                <a:gd name="connsiteY0" fmla="*/ 0 h 2950608"/>
                <a:gd name="connsiteX1" fmla="*/ 1249190 w 1249190"/>
                <a:gd name="connsiteY1" fmla="*/ 0 h 2950608"/>
                <a:gd name="connsiteX2" fmla="*/ 1249190 w 1249190"/>
                <a:gd name="connsiteY2" fmla="*/ 2950608 h 2950608"/>
                <a:gd name="connsiteX3" fmla="*/ 0 w 1249190"/>
                <a:gd name="connsiteY3" fmla="*/ 2950608 h 2950608"/>
                <a:gd name="connsiteX4" fmla="*/ 0 w 1249190"/>
                <a:gd name="connsiteY4" fmla="*/ 0 h 295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9190" h="2950608">
                  <a:moveTo>
                    <a:pt x="0" y="0"/>
                  </a:moveTo>
                  <a:lnTo>
                    <a:pt x="1249190" y="0"/>
                  </a:lnTo>
                  <a:lnTo>
                    <a:pt x="1249190" y="2950608"/>
                  </a:lnTo>
                  <a:lnTo>
                    <a:pt x="0" y="295060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0" tIns="82550" rIns="82550" bIns="825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6500" kern="1200"/>
            </a:p>
          </p:txBody>
        </p:sp>
        <p:sp>
          <p:nvSpPr>
            <p:cNvPr id="40" name="Нашивка 39"/>
            <p:cNvSpPr/>
            <p:nvPr/>
          </p:nvSpPr>
          <p:spPr>
            <a:xfrm rot="10800000">
              <a:off x="2302349" y="1868219"/>
              <a:ext cx="441380" cy="2818719"/>
            </a:xfrm>
            <a:prstGeom prst="chevron">
              <a:avLst>
                <a:gd name="adj" fmla="val 6231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олилиния 40"/>
            <p:cNvSpPr/>
            <p:nvPr/>
          </p:nvSpPr>
          <p:spPr>
            <a:xfrm rot="2658567">
              <a:off x="814492" y="2011336"/>
              <a:ext cx="2409786" cy="243750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2" name="Полилиния 41"/>
            <p:cNvSpPr/>
            <p:nvPr/>
          </p:nvSpPr>
          <p:spPr>
            <a:xfrm rot="2700000">
              <a:off x="10127190" y="1844788"/>
              <a:ext cx="2992897" cy="2994183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-1188882" y="3066499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ТЕМА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10583010" y="3193680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ОБОБЩЕНИЕ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97833" y="140395"/>
              <a:ext cx="6400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ПОНЯТИЯ</a:t>
              </a:r>
              <a:endParaRPr lang="ru-RU" dirty="0"/>
            </a:p>
          </p:txBody>
        </p:sp>
        <p:sp>
          <p:nvSpPr>
            <p:cNvPr id="51" name="Выноска 2 50"/>
            <p:cNvSpPr/>
            <p:nvPr/>
          </p:nvSpPr>
          <p:spPr>
            <a:xfrm>
              <a:off x="2785482" y="538709"/>
              <a:ext cx="1397103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«Защищенные лица»</a:t>
              </a:r>
              <a:endParaRPr lang="ru-RU" sz="1200" dirty="0"/>
            </a:p>
          </p:txBody>
        </p:sp>
        <p:sp>
          <p:nvSpPr>
            <p:cNvPr id="54" name="Выноска 2 53"/>
            <p:cNvSpPr/>
            <p:nvPr/>
          </p:nvSpPr>
          <p:spPr>
            <a:xfrm>
              <a:off x="5058334" y="535270"/>
              <a:ext cx="1720512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</a:t>
              </a:r>
              <a:r>
                <a:rPr lang="ru-RU" sz="1200" dirty="0" err="1" smtClean="0"/>
                <a:t>Триметазидин</a:t>
              </a:r>
              <a:r>
                <a:rPr lang="ru-RU" sz="1200" dirty="0" smtClean="0"/>
                <a:t>»</a:t>
              </a:r>
              <a:endParaRPr lang="ru-RU" sz="1200" dirty="0"/>
            </a:p>
          </p:txBody>
        </p:sp>
        <p:sp>
          <p:nvSpPr>
            <p:cNvPr id="55" name="Выноска 2 54"/>
            <p:cNvSpPr/>
            <p:nvPr/>
          </p:nvSpPr>
          <p:spPr>
            <a:xfrm>
              <a:off x="7469126" y="535269"/>
              <a:ext cx="1381804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Спортивные «санкции»</a:t>
              </a:r>
              <a:endParaRPr lang="ru-RU" sz="1200" dirty="0"/>
            </a:p>
          </p:txBody>
        </p:sp>
        <p:sp>
          <p:nvSpPr>
            <p:cNvPr id="56" name="Выноска 2 55"/>
            <p:cNvSpPr/>
            <p:nvPr/>
          </p:nvSpPr>
          <p:spPr>
            <a:xfrm>
              <a:off x="9556509" y="529567"/>
              <a:ext cx="1503407" cy="1121248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«Смягчающие обстоятельства в допинговых делах»</a:t>
              </a:r>
            </a:p>
          </p:txBody>
        </p:sp>
        <p:sp>
          <p:nvSpPr>
            <p:cNvPr id="60" name="Выноска 2 59"/>
            <p:cNvSpPr/>
            <p:nvPr/>
          </p:nvSpPr>
          <p:spPr>
            <a:xfrm>
              <a:off x="2718292" y="5002446"/>
              <a:ext cx="1594628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Спортсмены до 16 лет (при нарушении правил не могут быть «официально идентифицированы» как «виновные»)</a:t>
              </a:r>
              <a:endParaRPr lang="ru-RU" sz="1200" dirty="0"/>
            </a:p>
          </p:txBody>
        </p:sp>
        <p:sp>
          <p:nvSpPr>
            <p:cNvPr id="61" name="Выноска 2 60"/>
            <p:cNvSpPr/>
            <p:nvPr/>
          </p:nvSpPr>
          <p:spPr>
            <a:xfrm>
              <a:off x="5058334" y="5022703"/>
              <a:ext cx="1720512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Медицинский препарат, который «применяется </a:t>
              </a:r>
              <a:r>
                <a:rPr lang="ru-RU" sz="1200" dirty="0"/>
                <a:t>при приступах стенокардии и для улучшения притока крови к </a:t>
              </a:r>
              <a:r>
                <a:rPr lang="ru-RU" sz="1200" dirty="0" smtClean="0"/>
                <a:t>сердцу»</a:t>
              </a:r>
              <a:endParaRPr lang="ru-RU" sz="1200" dirty="0"/>
            </a:p>
          </p:txBody>
        </p:sp>
        <p:sp>
          <p:nvSpPr>
            <p:cNvPr id="62" name="Выноска 2 61"/>
            <p:cNvSpPr/>
            <p:nvPr/>
          </p:nvSpPr>
          <p:spPr>
            <a:xfrm>
              <a:off x="7369359" y="5065252"/>
              <a:ext cx="1678587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/>
                <a:t>«временное отстранение» спортсмена от участия в соревнованиях «</a:t>
              </a:r>
              <a:r>
                <a:rPr lang="ru-RU" sz="1200" dirty="0" err="1" smtClean="0"/>
                <a:t>недопуск</a:t>
              </a:r>
              <a:r>
                <a:rPr lang="ru-RU" sz="1200" dirty="0" smtClean="0"/>
                <a:t> на олимпийские объекты»</a:t>
              </a:r>
              <a:endParaRPr lang="ru-RU" sz="1200" dirty="0"/>
            </a:p>
          </p:txBody>
        </p:sp>
        <p:sp>
          <p:nvSpPr>
            <p:cNvPr id="63" name="Выноска 2 62"/>
            <p:cNvSpPr/>
            <p:nvPr/>
          </p:nvSpPr>
          <p:spPr>
            <a:xfrm>
              <a:off x="9457191" y="5037929"/>
              <a:ext cx="1602725" cy="131745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«Степень присутствия запрещенного вещества в организме и время его обнаружения»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626640" y="6390635"/>
              <a:ext cx="934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ОПРЕДЕЛЕНИЯ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92114" y="2720979"/>
              <a:ext cx="279719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/>
                <a:t>«Даже </a:t>
              </a:r>
              <a:r>
                <a:rPr lang="ru-RU" sz="1200" dirty="0"/>
                <a:t>если </a:t>
              </a:r>
              <a:r>
                <a:rPr lang="ru-RU" sz="1200" dirty="0" err="1" smtClean="0"/>
                <a:t>Камила</a:t>
              </a:r>
              <a:r>
                <a:rPr lang="ru-RU" sz="1200" dirty="0" smtClean="0"/>
                <a:t/>
              </a:r>
              <a:br>
                <a:rPr lang="ru-RU" sz="1200" dirty="0" smtClean="0"/>
              </a:br>
              <a:r>
                <a:rPr lang="ru-RU" sz="1200" dirty="0" smtClean="0"/>
                <a:t> </a:t>
              </a:r>
              <a:r>
                <a:rPr lang="ru-RU" sz="1200" dirty="0"/>
                <a:t>нарушила правила</a:t>
              </a:r>
              <a:r>
                <a:rPr lang="ru-RU" sz="1200" dirty="0" smtClean="0"/>
                <a:t>,</a:t>
              </a:r>
              <a:br>
                <a:rPr lang="ru-RU" sz="1200" dirty="0" smtClean="0"/>
              </a:br>
              <a:r>
                <a:rPr lang="ru-RU" sz="1200" dirty="0" smtClean="0"/>
                <a:t> </a:t>
              </a:r>
              <a:r>
                <a:rPr lang="ru-RU" sz="1200" dirty="0"/>
                <a:t>она не может быть официально идентифицирована как виновная </a:t>
              </a:r>
              <a:r>
                <a:rPr lang="ru-RU" sz="1200" dirty="0" smtClean="0"/>
                <a:t/>
              </a:r>
              <a:br>
                <a:rPr lang="ru-RU" sz="1200" dirty="0" smtClean="0"/>
              </a:br>
              <a:r>
                <a:rPr lang="ru-RU" sz="1200" dirty="0" smtClean="0"/>
                <a:t>и </a:t>
              </a:r>
              <a:r>
                <a:rPr lang="ru-RU" sz="1200" dirty="0"/>
                <a:t>избежит сурового наказания</a:t>
              </a:r>
              <a:endParaRPr lang="ru-RU" sz="1200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9702942" y="2876099"/>
              <a:ext cx="279719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/>
                <a:t>«Аналогичных </a:t>
              </a:r>
              <a:r>
                <a:rPr lang="ru-RU" sz="1200" dirty="0"/>
                <a:t>примеров в истории фигурного катания </a:t>
              </a:r>
              <a:r>
                <a:rPr lang="ru-RU" sz="1200" dirty="0" smtClean="0"/>
                <a:t>нет</a:t>
              </a:r>
              <a:r>
                <a:rPr lang="en-US" sz="1200" dirty="0" smtClean="0"/>
                <a:t> &lt;</a:t>
              </a:r>
              <a:r>
                <a:rPr lang="ru-RU" sz="1200" dirty="0" smtClean="0"/>
                <a:t>…</a:t>
              </a:r>
              <a:r>
                <a:rPr lang="en-US" sz="1200" dirty="0" smtClean="0"/>
                <a:t>&gt;</a:t>
              </a:r>
              <a:r>
                <a:rPr lang="ru-RU" sz="1200" dirty="0" smtClean="0"/>
                <a:t> </a:t>
              </a:r>
              <a:r>
                <a:rPr lang="ru-RU" sz="1200" dirty="0"/>
                <a:t>с учетом статуса спортсменки, определяемого ее возрастом, предсказать возможное наказание еще </a:t>
              </a:r>
              <a:r>
                <a:rPr lang="ru-RU" sz="1200" dirty="0" smtClean="0"/>
                <a:t>сложнее»</a:t>
              </a:r>
              <a:endParaRPr lang="ru-RU" sz="1200" dirty="0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10515600" y="31523"/>
            <a:ext cx="1506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10-11 </a:t>
            </a:r>
            <a:r>
              <a:rPr lang="ru-RU" dirty="0"/>
              <a:t>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28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6533" y="584490"/>
            <a:ext cx="12647156" cy="5830178"/>
            <a:chOff x="146533" y="736890"/>
            <a:chExt cx="12647156" cy="5830178"/>
          </a:xfrm>
        </p:grpSpPr>
        <p:grpSp>
          <p:nvGrpSpPr>
            <p:cNvPr id="11" name="Группа 10"/>
            <p:cNvGrpSpPr/>
            <p:nvPr/>
          </p:nvGrpSpPr>
          <p:grpSpPr>
            <a:xfrm rot="10800000">
              <a:off x="1048136" y="2157594"/>
              <a:ext cx="11102108" cy="2818719"/>
              <a:chOff x="31722" y="2029881"/>
              <a:chExt cx="11521055" cy="2950636"/>
            </a:xfrm>
          </p:grpSpPr>
          <p:sp>
            <p:nvSpPr>
              <p:cNvPr id="12" name="Полилиния 11"/>
              <p:cNvSpPr/>
              <p:nvPr/>
            </p:nvSpPr>
            <p:spPr>
              <a:xfrm>
                <a:off x="31722" y="2420703"/>
                <a:ext cx="2594287" cy="2350796"/>
              </a:xfrm>
              <a:custGeom>
                <a:avLst/>
                <a:gdLst>
                  <a:gd name="connsiteX0" fmla="*/ 0 w 2594287"/>
                  <a:gd name="connsiteY0" fmla="*/ 0 h 2350796"/>
                  <a:gd name="connsiteX1" fmla="*/ 2594287 w 2594287"/>
                  <a:gd name="connsiteY1" fmla="*/ 0 h 2350796"/>
                  <a:gd name="connsiteX2" fmla="*/ 1729533 w 2594287"/>
                  <a:gd name="connsiteY2" fmla="*/ 783591 h 2350796"/>
                  <a:gd name="connsiteX3" fmla="*/ 783591 w 2594287"/>
                  <a:gd name="connsiteY3" fmla="*/ 783591 h 2350796"/>
                  <a:gd name="connsiteX4" fmla="*/ 783591 w 2594287"/>
                  <a:gd name="connsiteY4" fmla="*/ 1640750 h 2350796"/>
                  <a:gd name="connsiteX5" fmla="*/ 0 w 2594287"/>
                  <a:gd name="connsiteY5" fmla="*/ 2350796 h 2350796"/>
                  <a:gd name="connsiteX6" fmla="*/ 0 w 2594287"/>
                  <a:gd name="connsiteY6" fmla="*/ 0 h 2350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4287" h="2350796">
                    <a:moveTo>
                      <a:pt x="0" y="0"/>
                    </a:moveTo>
                    <a:lnTo>
                      <a:pt x="2594287" y="0"/>
                    </a:lnTo>
                    <a:lnTo>
                      <a:pt x="1729533" y="783591"/>
                    </a:lnTo>
                    <a:lnTo>
                      <a:pt x="783591" y="783591"/>
                    </a:lnTo>
                    <a:lnTo>
                      <a:pt x="783591" y="1640750"/>
                    </a:lnTo>
                    <a:lnTo>
                      <a:pt x="0" y="235079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Половина рамки 12"/>
              <p:cNvSpPr/>
              <p:nvPr/>
            </p:nvSpPr>
            <p:spPr>
              <a:xfrm>
                <a:off x="703604" y="326546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Половина рамки 13"/>
              <p:cNvSpPr/>
              <p:nvPr/>
            </p:nvSpPr>
            <p:spPr>
              <a:xfrm>
                <a:off x="773077" y="3126517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" name="Половина рамки 14"/>
              <p:cNvSpPr/>
              <p:nvPr/>
            </p:nvSpPr>
            <p:spPr>
              <a:xfrm>
                <a:off x="939814" y="3154307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Половина рамки 15"/>
              <p:cNvSpPr/>
              <p:nvPr/>
            </p:nvSpPr>
            <p:spPr>
              <a:xfrm>
                <a:off x="1078762" y="300146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Половина рамки 16"/>
              <p:cNvSpPr/>
              <p:nvPr/>
            </p:nvSpPr>
            <p:spPr>
              <a:xfrm>
                <a:off x="1259393" y="2945885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Половина рамки 17"/>
              <p:cNvSpPr/>
              <p:nvPr/>
            </p:nvSpPr>
            <p:spPr>
              <a:xfrm>
                <a:off x="1481709" y="3043148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9" name="Половина рамки 18"/>
              <p:cNvSpPr/>
              <p:nvPr/>
            </p:nvSpPr>
            <p:spPr>
              <a:xfrm>
                <a:off x="1620657" y="3112622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Половина рамки 19"/>
              <p:cNvSpPr/>
              <p:nvPr/>
            </p:nvSpPr>
            <p:spPr>
              <a:xfrm>
                <a:off x="1815183" y="326546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Половина рамки 20"/>
              <p:cNvSpPr/>
              <p:nvPr/>
            </p:nvSpPr>
            <p:spPr>
              <a:xfrm>
                <a:off x="1898552" y="3418307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2" name="Половина рамки 21"/>
              <p:cNvSpPr/>
              <p:nvPr/>
            </p:nvSpPr>
            <p:spPr>
              <a:xfrm>
                <a:off x="1176027" y="3126516"/>
                <a:ext cx="255209" cy="255209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3" name="Овал 22"/>
              <p:cNvSpPr/>
              <p:nvPr/>
            </p:nvSpPr>
            <p:spPr>
              <a:xfrm>
                <a:off x="612069" y="3263694"/>
                <a:ext cx="99248" cy="99248"/>
              </a:xfrm>
              <a:prstGeom prst="ellips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4" name="Половина рамки 23"/>
              <p:cNvSpPr/>
              <p:nvPr/>
            </p:nvSpPr>
            <p:spPr>
              <a:xfrm>
                <a:off x="717498" y="3779570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Половина рамки 24"/>
              <p:cNvSpPr/>
              <p:nvPr/>
            </p:nvSpPr>
            <p:spPr>
              <a:xfrm>
                <a:off x="925918" y="3890729"/>
                <a:ext cx="226852" cy="226852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Половина рамки 25"/>
              <p:cNvSpPr/>
              <p:nvPr/>
            </p:nvSpPr>
            <p:spPr>
              <a:xfrm>
                <a:off x="1217709" y="4071360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7" name="Половина рамки 26"/>
              <p:cNvSpPr/>
              <p:nvPr/>
            </p:nvSpPr>
            <p:spPr>
              <a:xfrm>
                <a:off x="1273288" y="3890728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Половина рамки 27"/>
              <p:cNvSpPr/>
              <p:nvPr/>
            </p:nvSpPr>
            <p:spPr>
              <a:xfrm>
                <a:off x="1412236" y="4085254"/>
                <a:ext cx="99248" cy="99248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Половина рамки 28"/>
              <p:cNvSpPr/>
              <p:nvPr/>
            </p:nvSpPr>
            <p:spPr>
              <a:xfrm>
                <a:off x="1537287" y="3862939"/>
                <a:ext cx="226852" cy="226852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Половина рамки 29"/>
              <p:cNvSpPr/>
              <p:nvPr/>
            </p:nvSpPr>
            <p:spPr>
              <a:xfrm>
                <a:off x="1842973" y="3807360"/>
                <a:ext cx="155961" cy="155961"/>
              </a:xfrm>
              <a:prstGeom prst="halfFrame">
                <a:avLst/>
              </a:pr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Нашивка 30"/>
              <p:cNvSpPr/>
              <p:nvPr/>
            </p:nvSpPr>
            <p:spPr>
              <a:xfrm>
                <a:off x="2603950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Полилиния 31"/>
              <p:cNvSpPr/>
              <p:nvPr/>
            </p:nvSpPr>
            <p:spPr>
              <a:xfrm>
                <a:off x="3061986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1910" tIns="41910" rIns="41910" bIns="41910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33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Полилиния 32"/>
              <p:cNvSpPr/>
              <p:nvPr/>
            </p:nvSpPr>
            <p:spPr>
              <a:xfrm>
                <a:off x="3061986" y="4171004"/>
                <a:ext cx="1249190" cy="770334"/>
              </a:xfrm>
              <a:custGeom>
                <a:avLst/>
                <a:gdLst>
                  <a:gd name="connsiteX0" fmla="*/ 0 w 1249190"/>
                  <a:gd name="connsiteY0" fmla="*/ 0 h 770334"/>
                  <a:gd name="connsiteX1" fmla="*/ 1249190 w 1249190"/>
                  <a:gd name="connsiteY1" fmla="*/ 0 h 770334"/>
                  <a:gd name="connsiteX2" fmla="*/ 1249190 w 1249190"/>
                  <a:gd name="connsiteY2" fmla="*/ 770334 h 770334"/>
                  <a:gd name="connsiteX3" fmla="*/ 0 w 1249190"/>
                  <a:gd name="connsiteY3" fmla="*/ 770334 h 770334"/>
                  <a:gd name="connsiteX4" fmla="*/ 0 w 1249190"/>
                  <a:gd name="connsiteY4" fmla="*/ 0 h 770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770334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770334"/>
                    </a:lnTo>
                    <a:lnTo>
                      <a:pt x="0" y="77033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1910" tIns="41910" rIns="41910" bIns="41910" numCol="1" spcCol="1270" anchor="ctr" anchorCtr="0">
                <a:noAutofit/>
              </a:bodyPr>
              <a:lstStyle/>
              <a:p>
                <a:pPr lvl="0" algn="ctr" defTabSz="1466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3300" kern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Нашивка 33"/>
              <p:cNvSpPr/>
              <p:nvPr/>
            </p:nvSpPr>
            <p:spPr>
              <a:xfrm>
                <a:off x="4311177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Полилиния 34"/>
              <p:cNvSpPr/>
              <p:nvPr/>
            </p:nvSpPr>
            <p:spPr>
              <a:xfrm>
                <a:off x="4769213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/>
              </a:p>
            </p:txBody>
          </p:sp>
          <p:sp>
            <p:nvSpPr>
              <p:cNvPr id="36" name="Нашивка 35"/>
              <p:cNvSpPr/>
              <p:nvPr/>
            </p:nvSpPr>
            <p:spPr>
              <a:xfrm>
                <a:off x="6018403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Полилиния 36"/>
              <p:cNvSpPr/>
              <p:nvPr/>
            </p:nvSpPr>
            <p:spPr>
              <a:xfrm>
                <a:off x="6476440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 dirty="0"/>
              </a:p>
            </p:txBody>
          </p:sp>
          <p:sp>
            <p:nvSpPr>
              <p:cNvPr id="38" name="Нашивка 37"/>
              <p:cNvSpPr/>
              <p:nvPr/>
            </p:nvSpPr>
            <p:spPr>
              <a:xfrm>
                <a:off x="7725630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9" name="Полилиния 38"/>
              <p:cNvSpPr/>
              <p:nvPr/>
            </p:nvSpPr>
            <p:spPr>
              <a:xfrm>
                <a:off x="8183667" y="2029881"/>
                <a:ext cx="1249190" cy="2950608"/>
              </a:xfrm>
              <a:custGeom>
                <a:avLst/>
                <a:gdLst>
                  <a:gd name="connsiteX0" fmla="*/ 0 w 1249190"/>
                  <a:gd name="connsiteY0" fmla="*/ 0 h 2950608"/>
                  <a:gd name="connsiteX1" fmla="*/ 1249190 w 1249190"/>
                  <a:gd name="connsiteY1" fmla="*/ 0 h 2950608"/>
                  <a:gd name="connsiteX2" fmla="*/ 1249190 w 1249190"/>
                  <a:gd name="connsiteY2" fmla="*/ 2950608 h 2950608"/>
                  <a:gd name="connsiteX3" fmla="*/ 0 w 1249190"/>
                  <a:gd name="connsiteY3" fmla="*/ 2950608 h 2950608"/>
                  <a:gd name="connsiteX4" fmla="*/ 0 w 1249190"/>
                  <a:gd name="connsiteY4" fmla="*/ 0 h 2950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49190" h="2950608">
                    <a:moveTo>
                      <a:pt x="0" y="0"/>
                    </a:moveTo>
                    <a:lnTo>
                      <a:pt x="1249190" y="0"/>
                    </a:lnTo>
                    <a:lnTo>
                      <a:pt x="1249190" y="2950608"/>
                    </a:lnTo>
                    <a:lnTo>
                      <a:pt x="0" y="29506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2550" tIns="82550" rIns="82550" bIns="82550" numCol="1" spcCol="1270" anchor="ctr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6500" kern="1200"/>
              </a:p>
            </p:txBody>
          </p:sp>
          <p:sp>
            <p:nvSpPr>
              <p:cNvPr id="40" name="Нашивка 39"/>
              <p:cNvSpPr/>
              <p:nvPr/>
            </p:nvSpPr>
            <p:spPr>
              <a:xfrm>
                <a:off x="9432857" y="2029881"/>
                <a:ext cx="458036" cy="2950636"/>
              </a:xfrm>
              <a:prstGeom prst="chevron">
                <a:avLst>
                  <a:gd name="adj" fmla="val 6231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Полилиния 40"/>
              <p:cNvSpPr/>
              <p:nvPr/>
            </p:nvSpPr>
            <p:spPr>
              <a:xfrm rot="13458567">
                <a:off x="9261335" y="2391375"/>
                <a:ext cx="2291442" cy="2338045"/>
              </a:xfrm>
              <a:custGeom>
                <a:avLst/>
                <a:gdLst>
                  <a:gd name="connsiteX0" fmla="*/ 0 w 2291442"/>
                  <a:gd name="connsiteY0" fmla="*/ 2338045 h 2338045"/>
                  <a:gd name="connsiteX1" fmla="*/ 0 w 2291442"/>
                  <a:gd name="connsiteY1" fmla="*/ 0 h 2338045"/>
                  <a:gd name="connsiteX2" fmla="*/ 2291442 w 2291442"/>
                  <a:gd name="connsiteY2" fmla="*/ 2338045 h 2338045"/>
                  <a:gd name="connsiteX3" fmla="*/ 0 w 2291442"/>
                  <a:gd name="connsiteY3" fmla="*/ 2338045 h 2338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91442" h="2338045">
                    <a:moveTo>
                      <a:pt x="0" y="2338045"/>
                    </a:moveTo>
                    <a:lnTo>
                      <a:pt x="0" y="0"/>
                    </a:lnTo>
                    <a:lnTo>
                      <a:pt x="2291442" y="2338045"/>
                    </a:lnTo>
                    <a:lnTo>
                      <a:pt x="0" y="2338045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0953" tIns="1363858" rIns="954767" bIns="194838" numCol="1" spcCol="1270" anchor="ctr" anchorCtr="0">
                <a:noAutofit/>
              </a:bodyPr>
              <a:lstStyle/>
              <a:p>
                <a:pPr lvl="0" algn="ctr" defTabSz="2444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5500" kern="1200" dirty="0"/>
              </a:p>
            </p:txBody>
          </p:sp>
        </p:grpSp>
        <p:sp>
          <p:nvSpPr>
            <p:cNvPr id="42" name="Полилиния 41"/>
            <p:cNvSpPr/>
            <p:nvPr/>
          </p:nvSpPr>
          <p:spPr>
            <a:xfrm rot="2658567">
              <a:off x="10502247" y="2341673"/>
              <a:ext cx="2291442" cy="2338045"/>
            </a:xfrm>
            <a:custGeom>
              <a:avLst/>
              <a:gdLst>
                <a:gd name="connsiteX0" fmla="*/ 0 w 2291442"/>
                <a:gd name="connsiteY0" fmla="*/ 2338045 h 2338045"/>
                <a:gd name="connsiteX1" fmla="*/ 0 w 2291442"/>
                <a:gd name="connsiteY1" fmla="*/ 0 h 2338045"/>
                <a:gd name="connsiteX2" fmla="*/ 2291442 w 2291442"/>
                <a:gd name="connsiteY2" fmla="*/ 2338045 h 2338045"/>
                <a:gd name="connsiteX3" fmla="*/ 0 w 2291442"/>
                <a:gd name="connsiteY3" fmla="*/ 2338045 h 23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1442" h="2338045">
                  <a:moveTo>
                    <a:pt x="0" y="2338045"/>
                  </a:moveTo>
                  <a:lnTo>
                    <a:pt x="0" y="0"/>
                  </a:lnTo>
                  <a:lnTo>
                    <a:pt x="2291442" y="2338045"/>
                  </a:lnTo>
                  <a:lnTo>
                    <a:pt x="0" y="2338045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953" tIns="1363858" rIns="954767" bIns="194838" numCol="1" spcCol="1270" anchor="ctr" anchorCtr="0">
              <a:noAutofit/>
            </a:bodyPr>
            <a:lstStyle/>
            <a:p>
              <a:pPr lvl="0" algn="ctr" defTabSz="2444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500" kern="1200" dirty="0"/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-1018634" y="3382287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ТЕМА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6200000">
              <a:off x="10539893" y="3284753"/>
              <a:ext cx="26996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ОБОБЩЕНИЕ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445072" y="736890"/>
              <a:ext cx="6400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ПОНЯТИЯ</a:t>
              </a:r>
              <a:endParaRPr lang="ru-RU" dirty="0"/>
            </a:p>
          </p:txBody>
        </p:sp>
        <p:sp>
          <p:nvSpPr>
            <p:cNvPr id="51" name="Выноска 2 50"/>
            <p:cNvSpPr/>
            <p:nvPr/>
          </p:nvSpPr>
          <p:spPr>
            <a:xfrm>
              <a:off x="3132721" y="1437434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Выноска 2 53"/>
            <p:cNvSpPr/>
            <p:nvPr/>
          </p:nvSpPr>
          <p:spPr>
            <a:xfrm>
              <a:off x="5415074" y="1433995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Выноска 2 54"/>
            <p:cNvSpPr/>
            <p:nvPr/>
          </p:nvSpPr>
          <p:spPr>
            <a:xfrm>
              <a:off x="7577921" y="1433994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Выноска 2 55"/>
            <p:cNvSpPr/>
            <p:nvPr/>
          </p:nvSpPr>
          <p:spPr>
            <a:xfrm>
              <a:off x="9714612" y="1428292"/>
              <a:ext cx="1397103" cy="511897"/>
            </a:xfrm>
            <a:prstGeom prst="borderCallout2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Выноска 2 59"/>
            <p:cNvSpPr/>
            <p:nvPr/>
          </p:nvSpPr>
          <p:spPr>
            <a:xfrm>
              <a:off x="3065531" y="5291821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Выноска 2 60"/>
            <p:cNvSpPr/>
            <p:nvPr/>
          </p:nvSpPr>
          <p:spPr>
            <a:xfrm>
              <a:off x="5415074" y="5312078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Выноска 2 61"/>
            <p:cNvSpPr/>
            <p:nvPr/>
          </p:nvSpPr>
          <p:spPr>
            <a:xfrm>
              <a:off x="7626780" y="5354627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Выноска 2 62"/>
            <p:cNvSpPr/>
            <p:nvPr/>
          </p:nvSpPr>
          <p:spPr>
            <a:xfrm>
              <a:off x="9714612" y="5327304"/>
              <a:ext cx="1397103" cy="51189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-64325"/>
                <a:gd name="adj6" fmla="val -40056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973879" y="6197736"/>
              <a:ext cx="9343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ОПРЕДЕЛЕНИЯ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460693" y="3333520"/>
              <a:ext cx="2797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Формулировка темы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9963780" y="3231983"/>
              <a:ext cx="27971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Формулировка обобщения</a:t>
              </a:r>
              <a:endParaRPr lang="ru-RU" dirty="0"/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10515600" y="31523"/>
            <a:ext cx="1506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10-11 </a:t>
            </a:r>
            <a:r>
              <a:rPr lang="ru-RU" dirty="0"/>
              <a:t>классы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70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409</Words>
  <Application>Microsoft Office PowerPoint</Application>
  <PresentationFormat>Широкоэкранный</PresentationFormat>
  <Paragraphs>76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Зинин Андрей Сергеевич</dc:creator>
  <cp:lastModifiedBy>User</cp:lastModifiedBy>
  <cp:revision>19</cp:revision>
  <dcterms:created xsi:type="dcterms:W3CDTF">2021-12-09T01:47:50Z</dcterms:created>
  <dcterms:modified xsi:type="dcterms:W3CDTF">2022-02-28T13:57:57Z</dcterms:modified>
</cp:coreProperties>
</file>